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7" r:id="rId4"/>
    <p:sldId id="258" r:id="rId5"/>
    <p:sldId id="259" r:id="rId6"/>
    <p:sldId id="263" r:id="rId7"/>
    <p:sldId id="264" r:id="rId8"/>
    <p:sldId id="265" r:id="rId9"/>
    <p:sldId id="266" r:id="rId10"/>
    <p:sldId id="260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61" r:id="rId19"/>
    <p:sldId id="26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31" autoAdjust="0"/>
  </p:normalViewPr>
  <p:slideViewPr>
    <p:cSldViewPr snapToGrid="0">
      <p:cViewPr varScale="1">
        <p:scale>
          <a:sx n="68" d="100"/>
          <a:sy n="68" d="100"/>
        </p:scale>
        <p:origin x="53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 Guannan" userId="459ef0fc5a933e81" providerId="LiveId" clId="{63E42BEF-44E7-449C-A600-180D8D57EA18}"/>
    <pc:docChg chg="modSld">
      <pc:chgData name="QU Guannan" userId="459ef0fc5a933e81" providerId="LiveId" clId="{63E42BEF-44E7-449C-A600-180D8D57EA18}" dt="2022-08-23T02:44:21.386" v="1"/>
      <pc:docMkLst>
        <pc:docMk/>
      </pc:docMkLst>
      <pc:sldChg chg="setBg">
        <pc:chgData name="QU Guannan" userId="459ef0fc5a933e81" providerId="LiveId" clId="{63E42BEF-44E7-449C-A600-180D8D57EA18}" dt="2022-08-23T02:44:21.386" v="1"/>
        <pc:sldMkLst>
          <pc:docMk/>
          <pc:sldMk cId="641209144" sldId="256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567177318" sldId="257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209160903" sldId="258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1554244666" sldId="259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1017435866" sldId="260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1586418717" sldId="261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583450248" sldId="262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320400254" sldId="263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130465299" sldId="264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25565816" sldId="265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665072476" sldId="266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532893383" sldId="267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941320288" sldId="268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1755322783" sldId="269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318514202" sldId="270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789644810" sldId="272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329719893" sldId="273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2314308814" sldId="274"/>
        </pc:sldMkLst>
      </pc:sldChg>
      <pc:sldChg chg="setBg">
        <pc:chgData name="QU Guannan" userId="459ef0fc5a933e81" providerId="LiveId" clId="{63E42BEF-44E7-449C-A600-180D8D57EA18}" dt="2022-08-23T02:44:21.386" v="1"/>
        <pc:sldMkLst>
          <pc:docMk/>
          <pc:sldMk cId="3259333573" sldId="275"/>
        </pc:sldMkLst>
      </pc:sldChg>
    </pc:docChg>
  </pc:docChgLst>
  <pc:docChgLst>
    <pc:chgData name="QU Guannan" userId="459ef0fc5a933e81" providerId="LiveId" clId="{94E70A6A-A2FF-4458-971A-D931DF5DD9E0}"/>
    <pc:docChg chg="custSel addSld modSld">
      <pc:chgData name="QU Guannan" userId="459ef0fc5a933e81" providerId="LiveId" clId="{94E70A6A-A2FF-4458-971A-D931DF5DD9E0}" dt="2021-09-08T00:39:52.014" v="1586" actId="20577"/>
      <pc:docMkLst>
        <pc:docMk/>
      </pc:docMkLst>
      <pc:sldChg chg="modSp mod modNotesTx">
        <pc:chgData name="QU Guannan" userId="459ef0fc5a933e81" providerId="LiveId" clId="{94E70A6A-A2FF-4458-971A-D931DF5DD9E0}" dt="2021-09-06T02:16:42.610" v="951" actId="20577"/>
        <pc:sldMkLst>
          <pc:docMk/>
          <pc:sldMk cId="2567177318" sldId="257"/>
        </pc:sldMkLst>
        <pc:spChg chg="mod">
          <ac:chgData name="QU Guannan" userId="459ef0fc5a933e81" providerId="LiveId" clId="{94E70A6A-A2FF-4458-971A-D931DF5DD9E0}" dt="2021-09-06T02:16:42.610" v="951" actId="20577"/>
          <ac:spMkLst>
            <pc:docMk/>
            <pc:sldMk cId="2567177318" sldId="257"/>
            <ac:spMk id="3" creationId="{09401A2A-065E-4E5C-B063-46AD1625AED8}"/>
          </ac:spMkLst>
        </pc:spChg>
      </pc:sldChg>
      <pc:sldChg chg="addSp modSp mod">
        <pc:chgData name="QU Guannan" userId="459ef0fc5a933e81" providerId="LiveId" clId="{94E70A6A-A2FF-4458-971A-D931DF5DD9E0}" dt="2021-09-07T23:18:52.428" v="1289" actId="20577"/>
        <pc:sldMkLst>
          <pc:docMk/>
          <pc:sldMk cId="2209160903" sldId="258"/>
        </pc:sldMkLst>
        <pc:spChg chg="mod">
          <ac:chgData name="QU Guannan" userId="459ef0fc5a933e81" providerId="LiveId" clId="{94E70A6A-A2FF-4458-971A-D931DF5DD9E0}" dt="2021-09-07T23:18:52.428" v="1289" actId="20577"/>
          <ac:spMkLst>
            <pc:docMk/>
            <pc:sldMk cId="2209160903" sldId="258"/>
            <ac:spMk id="3" creationId="{1AC555D2-7C72-4BE9-AFAB-FE079917506D}"/>
          </ac:spMkLst>
        </pc:spChg>
        <pc:picChg chg="add mod">
          <ac:chgData name="QU Guannan" userId="459ef0fc5a933e81" providerId="LiveId" clId="{94E70A6A-A2FF-4458-971A-D931DF5DD9E0}" dt="2021-09-07T23:18:22.080" v="1265" actId="1076"/>
          <ac:picMkLst>
            <pc:docMk/>
            <pc:sldMk cId="2209160903" sldId="258"/>
            <ac:picMk id="5" creationId="{6FFFB698-148D-440C-A417-39D97245FA12}"/>
          </ac:picMkLst>
        </pc:picChg>
      </pc:sldChg>
      <pc:sldChg chg="modSp mod">
        <pc:chgData name="QU Guannan" userId="459ef0fc5a933e81" providerId="LiveId" clId="{94E70A6A-A2FF-4458-971A-D931DF5DD9E0}" dt="2021-09-06T02:42:17.932" v="1132" actId="20577"/>
        <pc:sldMkLst>
          <pc:docMk/>
          <pc:sldMk cId="1554244666" sldId="259"/>
        </pc:sldMkLst>
        <pc:spChg chg="mod">
          <ac:chgData name="QU Guannan" userId="459ef0fc5a933e81" providerId="LiveId" clId="{94E70A6A-A2FF-4458-971A-D931DF5DD9E0}" dt="2021-09-06T02:42:17.932" v="1132" actId="20577"/>
          <ac:spMkLst>
            <pc:docMk/>
            <pc:sldMk cId="1554244666" sldId="259"/>
            <ac:spMk id="3" creationId="{63EE3BC0-C60C-4C8F-8E24-E5179BB33B91}"/>
          </ac:spMkLst>
        </pc:spChg>
      </pc:sldChg>
      <pc:sldChg chg="modSp new mod">
        <pc:chgData name="QU Guannan" userId="459ef0fc5a933e81" providerId="LiveId" clId="{94E70A6A-A2FF-4458-971A-D931DF5DD9E0}" dt="2021-09-06T01:23:35.088" v="3" actId="20577"/>
        <pc:sldMkLst>
          <pc:docMk/>
          <pc:sldMk cId="2583450248" sldId="262"/>
        </pc:sldMkLst>
        <pc:spChg chg="mod">
          <ac:chgData name="QU Guannan" userId="459ef0fc5a933e81" providerId="LiveId" clId="{94E70A6A-A2FF-4458-971A-D931DF5DD9E0}" dt="2021-09-06T01:23:35.088" v="3" actId="20577"/>
          <ac:spMkLst>
            <pc:docMk/>
            <pc:sldMk cId="2583450248" sldId="262"/>
            <ac:spMk id="2" creationId="{17412A05-8665-4E33-A5F7-E11D2AAFFE7B}"/>
          </ac:spMkLst>
        </pc:spChg>
      </pc:sldChg>
      <pc:sldChg chg="modSp mod">
        <pc:chgData name="QU Guannan" userId="459ef0fc5a933e81" providerId="LiveId" clId="{94E70A6A-A2FF-4458-971A-D931DF5DD9E0}" dt="2021-09-07T23:53:48.860" v="1327" actId="5793"/>
        <pc:sldMkLst>
          <pc:docMk/>
          <pc:sldMk cId="225565816" sldId="265"/>
        </pc:sldMkLst>
        <pc:spChg chg="mod">
          <ac:chgData name="QU Guannan" userId="459ef0fc5a933e81" providerId="LiveId" clId="{94E70A6A-A2FF-4458-971A-D931DF5DD9E0}" dt="2021-09-07T23:53:48.860" v="1327" actId="5793"/>
          <ac:spMkLst>
            <pc:docMk/>
            <pc:sldMk cId="225565816" sldId="265"/>
            <ac:spMk id="5" creationId="{63EE3BC0-C60C-4C8F-8E24-E5179BB33B91}"/>
          </ac:spMkLst>
        </pc:spChg>
      </pc:sldChg>
      <pc:sldChg chg="modSp mod">
        <pc:chgData name="QU Guannan" userId="459ef0fc5a933e81" providerId="LiveId" clId="{94E70A6A-A2FF-4458-971A-D931DF5DD9E0}" dt="2021-09-08T00:39:52.014" v="1586" actId="20577"/>
        <pc:sldMkLst>
          <pc:docMk/>
          <pc:sldMk cId="3318514202" sldId="270"/>
        </pc:sldMkLst>
        <pc:spChg chg="mod">
          <ac:chgData name="QU Guannan" userId="459ef0fc5a933e81" providerId="LiveId" clId="{94E70A6A-A2FF-4458-971A-D931DF5DD9E0}" dt="2021-09-08T00:39:52.014" v="1586" actId="20577"/>
          <ac:spMkLst>
            <pc:docMk/>
            <pc:sldMk cId="3318514202" sldId="270"/>
            <ac:spMk id="2" creationId="{C133AE21-E2AB-4336-9C96-5A168D7030A8}"/>
          </ac:spMkLst>
        </pc:spChg>
      </pc:sldChg>
      <pc:sldChg chg="modSp new mod">
        <pc:chgData name="QU Guannan" userId="459ef0fc5a933e81" providerId="LiveId" clId="{94E70A6A-A2FF-4458-971A-D931DF5DD9E0}" dt="2021-09-08T00:39:18.918" v="1583" actId="20577"/>
        <pc:sldMkLst>
          <pc:docMk/>
          <pc:sldMk cId="3259333573" sldId="275"/>
        </pc:sldMkLst>
        <pc:spChg chg="mod">
          <ac:chgData name="QU Guannan" userId="459ef0fc5a933e81" providerId="LiveId" clId="{94E70A6A-A2FF-4458-971A-D931DF5DD9E0}" dt="2021-09-08T00:37:21.833" v="1355" actId="20577"/>
          <ac:spMkLst>
            <pc:docMk/>
            <pc:sldMk cId="3259333573" sldId="275"/>
            <ac:spMk id="2" creationId="{D65DF0E5-E63A-47C6-8A3F-54BEBBADD70D}"/>
          </ac:spMkLst>
        </pc:spChg>
        <pc:spChg chg="mod">
          <ac:chgData name="QU Guannan" userId="459ef0fc5a933e81" providerId="LiveId" clId="{94E70A6A-A2FF-4458-971A-D931DF5DD9E0}" dt="2021-09-08T00:39:18.918" v="1583" actId="20577"/>
          <ac:spMkLst>
            <pc:docMk/>
            <pc:sldMk cId="3259333573" sldId="275"/>
            <ac:spMk id="3" creationId="{C813BD14-A7EC-4217-8E0B-30197A06A2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5A8E3-DFFD-42DD-98BF-C33A86EA654C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DCE8-1B86-4ED1-AD55-CEB51D9AF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DB2</a:t>
            </a:r>
            <a:r>
              <a:rPr lang="zh-CN" altLang="en-US" dirty="0"/>
              <a:t>性能比较高，稳定性好，百强企业首选，在我国，银行和政府、事业单位愿意用</a:t>
            </a:r>
            <a:r>
              <a:rPr lang="en-US" altLang="zh-CN" dirty="0"/>
              <a:t>DB2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Oracle</a:t>
            </a:r>
            <a:r>
              <a:rPr lang="zh-CN" altLang="en-US" dirty="0"/>
              <a:t>， 企业级数据库，兼容性好。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SQL Server</a:t>
            </a:r>
            <a:r>
              <a:rPr lang="zh-CN" altLang="en-US" dirty="0"/>
              <a:t>，主要用在</a:t>
            </a:r>
            <a:r>
              <a:rPr lang="en-US" altLang="zh-CN" dirty="0"/>
              <a:t>windows</a:t>
            </a:r>
            <a:r>
              <a:rPr lang="zh-CN" altLang="en-US" dirty="0"/>
              <a:t>系列上，适合中小型企业使用，应用广泛。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2009</a:t>
            </a:r>
            <a:r>
              <a:rPr lang="zh-CN" altLang="en-US" dirty="0"/>
              <a:t>年被</a:t>
            </a:r>
            <a:r>
              <a:rPr lang="en-US" altLang="zh-CN" dirty="0"/>
              <a:t>Oracle</a:t>
            </a:r>
            <a:r>
              <a:rPr lang="zh-CN" altLang="en-US" dirty="0"/>
              <a:t>收购，但是保留了体积小、速度快、使用灵活等特点，适合中小型网站使用。</a:t>
            </a:r>
            <a:endParaRPr lang="en-US" altLang="zh-CN" dirty="0"/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4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A39-169E-4EF9-9016-0180CC3A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B3669-F8BB-4579-ADFA-378359C0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7C4F-17CD-4033-B073-E36970D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B182-F856-4342-93C8-9486044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AB6BD-2BD4-4073-9857-4CFAA6B4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7797-458A-4D73-A29E-70AD84A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64B75-1E6D-45CC-91AB-00C44AE2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D8260-1D8F-4C7B-A580-3F889C8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16E14-6A36-401E-B586-E08B9D8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B9A86-C859-44F2-B8D3-55454BD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BB69F0-5095-4894-B0D7-5B1473259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6A601-7032-482B-B1F4-F2110621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841D7-B603-4F4D-BD6F-55FB399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AA1A-5404-4C79-B312-94837AA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0F67C-30DD-4E54-9527-540A680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4ED72-0DF7-42F7-A704-18A6912D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2C2D-DF17-4E70-AD56-2BEA809A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FBAA-D0D0-48BD-BC5C-F5918995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CCAEC-CFCC-4423-910C-D7ABD1B1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BF8B-6B9A-438F-B67A-F1F905E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B169-7B83-4B5B-BD59-C23A54AD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4A785-3DD4-453D-9107-0684369B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98E41-21B5-4FDC-9AD5-6843983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B8441-0489-452D-B9C0-D4221E6B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7A5C3-7E0A-42B5-B52E-D0E8D15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1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5CC6-A12E-4595-AF10-EC8CCA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D757E-2D70-433F-8FE0-CC18B4FC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27DB6-431A-4838-B4D4-4AB1DFF1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37D29-9F37-4EB8-A8D4-F078100B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D4E65-D7E6-45EC-A6FA-CBE695D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95DD0-6EF7-4BDB-B332-1B14FEA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E52C-888B-4C1F-A36A-051BB2A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61726-6E55-425F-A9D4-324EC55B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6FBF2-582C-4DE2-B223-856EC149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FDF0-49C7-4FBD-9934-4A0556EF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E50443-85C5-42D4-BA35-E0C362C59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D5E77A-C617-4E39-A029-C6C8E1EC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ADFA8-C098-4BF1-9F5C-B689CC83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6C126-E029-4554-B3E6-7D0F829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5F7-46EA-4C0A-B1A4-1175538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A6780-B79B-48CE-BF6C-BB08A90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83CB5-721D-42C0-8990-5C05386B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2BA53-977C-4CFF-8EE7-5581B667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2F457-8FD7-4A48-AA60-65C3D8BA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1175B3-5646-4A02-B51A-970F56BF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D230-0D0B-4EC2-803D-050C9682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B19C-1EF4-471C-B56B-221DC58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E708F-CEA1-487F-9BFF-3CAABBED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ED71C-5747-4444-878B-9BA66632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CC67BA-B841-4356-8A49-6AF272A7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320B3-2F50-4902-AA4C-049F13F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18379-10D7-4E71-BD1A-566AA9C9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6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77E4-4464-4B1F-AC12-6CE813D0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057FF-A8AF-4AFD-A1AD-525816333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57105-99F8-432C-8E23-3931247C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B2FB86-2FD4-4D5E-972F-94B03DB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D925-32E5-4D3B-A99C-9D20A273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9017-288A-4EDB-8586-4ADF1C5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E09A-F5E0-4B6B-846F-811149E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59DFD4-5B19-4DB8-838A-FD0A396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A959B-F4EE-45A0-8654-406F2F0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03F7-A624-4012-9728-0B80F61767A9}" type="datetimeFigureOut">
              <a:rPr lang="zh-CN" altLang="en-US" smtClean="0"/>
              <a:t>2023/8/24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3F7C-F8D3-4312-B5DA-E2AD640F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AE311-2A36-4561-AFF8-E004A2A1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832-3AA6-4193-BA66-43879D2C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7876"/>
            <a:ext cx="9144000" cy="3478213"/>
          </a:xfrm>
        </p:spPr>
        <p:txBody>
          <a:bodyPr>
            <a:normAutofit/>
          </a:bodyPr>
          <a:lstStyle/>
          <a:p>
            <a:r>
              <a:rPr lang="zh-CN" altLang="en-US" dirty="0"/>
              <a:t>企业级数据库性能调优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Unit 1</a:t>
            </a:r>
            <a:br>
              <a:rPr lang="en-US" altLang="zh-CN" dirty="0"/>
            </a:br>
            <a:r>
              <a:rPr lang="en-US" altLang="zh-CN" dirty="0"/>
              <a:t>Overview of DB2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94D51E-D827-9712-6667-297F71962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1832515"/>
            <a:ext cx="2700105" cy="480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0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Create your first database -- 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F4D2D-0876-4F13-8D3C-28407F34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2461" cy="4351338"/>
          </a:xfrm>
        </p:spPr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DB2</a:t>
            </a:r>
            <a:r>
              <a:rPr lang="zh-CN" altLang="en-US" dirty="0"/>
              <a:t>控制中心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8" y="2572348"/>
            <a:ext cx="5069827" cy="37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Create your first database -- 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F4D2D-0876-4F13-8D3C-28407F34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73139" cy="718792"/>
          </a:xfrm>
        </p:spPr>
        <p:txBody>
          <a:bodyPr/>
          <a:lstStyle/>
          <a:p>
            <a:r>
              <a:rPr lang="zh-CN" altLang="en-US" dirty="0"/>
              <a:t>开始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所有程序 </a:t>
            </a:r>
            <a:r>
              <a:rPr lang="en-US" altLang="zh-CN" dirty="0">
                <a:sym typeface="Wingdings" panose="05000000000000000000" pitchFamily="2" charset="2"/>
              </a:rPr>
              <a:t> IBM DB2  </a:t>
            </a:r>
            <a:r>
              <a:rPr lang="zh-CN" altLang="en-US" dirty="0">
                <a:sym typeface="Wingdings" panose="05000000000000000000" pitchFamily="2" charset="2"/>
              </a:rPr>
              <a:t>设置工具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第一步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7" y="2588478"/>
            <a:ext cx="6828756" cy="42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9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Create your first database -- Sample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74" y="1486859"/>
            <a:ext cx="8323511" cy="520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2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Create your first database -- Sample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6" y="1541516"/>
            <a:ext cx="5246105" cy="484766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1F4D2D-0876-4F13-8D3C-28407F34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165" y="1825625"/>
            <a:ext cx="4711148" cy="4351338"/>
          </a:xfrm>
        </p:spPr>
        <p:txBody>
          <a:bodyPr/>
          <a:lstStyle/>
          <a:p>
            <a:r>
              <a:rPr lang="zh-CN" altLang="en-US" dirty="0"/>
              <a:t>此处注意，要选择“</a:t>
            </a:r>
            <a:r>
              <a:rPr lang="en-US" altLang="zh-CN" dirty="0"/>
              <a:t>XML</a:t>
            </a:r>
            <a:r>
              <a:rPr lang="zh-CN" altLang="en-US" dirty="0"/>
              <a:t>和</a:t>
            </a:r>
            <a:r>
              <a:rPr lang="en-US" altLang="zh-CN" dirty="0"/>
              <a:t>SQL</a:t>
            </a:r>
            <a:r>
              <a:rPr lang="zh-CN" altLang="en-US" dirty="0"/>
              <a:t>对象和数据”；</a:t>
            </a:r>
            <a:endParaRPr lang="en-US" altLang="zh-CN" dirty="0"/>
          </a:p>
          <a:p>
            <a:r>
              <a:rPr lang="zh-CN" altLang="en-US" dirty="0"/>
              <a:t>建议不要建在</a:t>
            </a:r>
            <a:r>
              <a:rPr lang="en-US" altLang="zh-CN" dirty="0"/>
              <a:t>C</a:t>
            </a:r>
            <a:r>
              <a:rPr lang="zh-CN" altLang="en-US" dirty="0"/>
              <a:t>盘上；</a:t>
            </a:r>
            <a:endParaRPr lang="en-US" altLang="zh-CN" dirty="0"/>
          </a:p>
          <a:p>
            <a:r>
              <a:rPr lang="zh-CN" altLang="en-US" dirty="0"/>
              <a:t>点击“确定”。</a:t>
            </a:r>
          </a:p>
        </p:txBody>
      </p:sp>
    </p:spTree>
    <p:extLst>
      <p:ext uri="{BB962C8B-B14F-4D97-AF65-F5344CB8AC3E}">
        <p14:creationId xmlns:p14="http://schemas.microsoft.com/office/powerpoint/2010/main" val="175532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Look </a:t>
            </a:r>
            <a:r>
              <a:rPr lang="en-US" altLang="zh-CN"/>
              <a:t>over the </a:t>
            </a:r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1F4D2D-0876-4F13-8D3C-28407F34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14113" cy="1354897"/>
          </a:xfrm>
        </p:spPr>
        <p:txBody>
          <a:bodyPr/>
          <a:lstStyle/>
          <a:p>
            <a:r>
              <a:rPr lang="zh-CN" altLang="en-US" dirty="0"/>
              <a:t>打开右下角的“控制中心”；</a:t>
            </a:r>
            <a:endParaRPr lang="en-US" altLang="zh-CN" dirty="0"/>
          </a:p>
          <a:p>
            <a:r>
              <a:rPr lang="zh-CN" altLang="en-US" dirty="0"/>
              <a:t>如果右下角没有，在“一般管理工具”中能找到。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22" y="2904473"/>
            <a:ext cx="5849652" cy="36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4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Look over the Sample – </a:t>
            </a:r>
            <a:r>
              <a:rPr lang="zh-CN" altLang="en-US" dirty="0"/>
              <a:t>数据库对象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1F4D2D-0876-4F13-8D3C-28407F344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169" y="1825625"/>
            <a:ext cx="3016144" cy="4786190"/>
          </a:xfrm>
        </p:spPr>
        <p:txBody>
          <a:bodyPr>
            <a:normAutofit/>
          </a:bodyPr>
          <a:lstStyle/>
          <a:p>
            <a:r>
              <a:rPr lang="zh-CN" altLang="en-US" dirty="0"/>
              <a:t>模式</a:t>
            </a:r>
            <a:endParaRPr lang="en-US" altLang="zh-CN" dirty="0"/>
          </a:p>
          <a:p>
            <a:r>
              <a:rPr lang="zh-CN" altLang="en-US" dirty="0"/>
              <a:t>表</a:t>
            </a:r>
            <a:endParaRPr lang="en-US" altLang="zh-CN" dirty="0"/>
          </a:p>
          <a:p>
            <a:r>
              <a:rPr lang="zh-CN" altLang="en-US" dirty="0"/>
              <a:t>视图</a:t>
            </a:r>
            <a:endParaRPr lang="en-US" altLang="zh-CN" dirty="0"/>
          </a:p>
          <a:p>
            <a:r>
              <a:rPr lang="zh-CN" altLang="en-US" dirty="0"/>
              <a:t>别名</a:t>
            </a:r>
            <a:endParaRPr lang="en-US" altLang="zh-CN" dirty="0"/>
          </a:p>
          <a:p>
            <a:r>
              <a:rPr lang="zh-CN" altLang="en-US" dirty="0"/>
              <a:t>昵称</a:t>
            </a:r>
            <a:endParaRPr lang="en-US" altLang="zh-CN" dirty="0"/>
          </a:p>
          <a:p>
            <a:r>
              <a:rPr lang="zh-CN" altLang="en-US" dirty="0"/>
              <a:t>等等</a:t>
            </a:r>
            <a:endParaRPr lang="en-US" altLang="zh-CN" dirty="0"/>
          </a:p>
          <a:p>
            <a:r>
              <a:rPr lang="zh-CN" altLang="en-US" dirty="0"/>
              <a:t>看看表长什么样吧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1" y="1690688"/>
            <a:ext cx="7423638" cy="46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Look over the Sample – </a:t>
            </a:r>
            <a:r>
              <a:rPr lang="zh-CN" altLang="en-US" dirty="0"/>
              <a:t>打开远程客户端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42157" cy="4088848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7981274" y="2102202"/>
            <a:ext cx="3077307" cy="1740877"/>
          </a:xfrm>
          <a:prstGeom prst="wedgeRectCallout">
            <a:avLst>
              <a:gd name="adj1" fmla="val -89075"/>
              <a:gd name="adj2" fmla="val 25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这是个远程客户端，可以同时开启多个。通过“添加”，选择要连接的数据库。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问题：多个客户端进行读写请求？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2971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3AE21-E2AB-4336-9C96-5A168D70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 Look over the Sample – </a:t>
            </a:r>
            <a:r>
              <a:rPr lang="zh-CN" altLang="en-US" dirty="0"/>
              <a:t>发布</a:t>
            </a:r>
            <a:r>
              <a:rPr lang="en-US" altLang="zh-CN" dirty="0"/>
              <a:t>SQL</a:t>
            </a:r>
            <a:r>
              <a:rPr lang="zh-CN" altLang="en-US" dirty="0"/>
              <a:t>语句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94744"/>
            <a:ext cx="5785339" cy="36158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97" y="1890656"/>
            <a:ext cx="5695165" cy="35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D3DD0-5FA6-417B-AE27-E8A870A3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 do list for you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9B410B-6878-4FA0-8D18-C52B2DA3C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Read the document about Unit 1</a:t>
            </a:r>
          </a:p>
          <a:p>
            <a:r>
              <a:rPr lang="en-US" altLang="zh-CN" dirty="0"/>
              <a:t>Setup your DB2  environment</a:t>
            </a:r>
          </a:p>
          <a:p>
            <a:r>
              <a:rPr lang="en-US" altLang="zh-CN" dirty="0"/>
              <a:t>Create your first database – Sample</a:t>
            </a:r>
          </a:p>
          <a:p>
            <a:r>
              <a:rPr lang="en-US" altLang="zh-CN" dirty="0"/>
              <a:t>Practice – Unit1 </a:t>
            </a:r>
            <a:r>
              <a:rPr lang="zh-CN" altLang="en-US" dirty="0"/>
              <a:t>练习。</a:t>
            </a:r>
          </a:p>
        </p:txBody>
      </p:sp>
    </p:spTree>
    <p:extLst>
      <p:ext uri="{BB962C8B-B14F-4D97-AF65-F5344CB8AC3E}">
        <p14:creationId xmlns:p14="http://schemas.microsoft.com/office/powerpoint/2010/main" val="1586418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12A05-8665-4E33-A5F7-E11D2AAF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FQ&amp;A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0FA589-18F7-4848-A653-9A992B82C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zh-CN" altLang="en-US" dirty="0"/>
              <a:t>数据库不好用。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-- </a:t>
            </a:r>
            <a:r>
              <a:rPr lang="zh-CN" altLang="en-US" dirty="0"/>
              <a:t>在控制面板，找到服务，看看数据库服务是否启动了。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出现</a:t>
            </a:r>
            <a:r>
              <a:rPr lang="en-US" altLang="zh-CN" dirty="0"/>
              <a:t>5005</a:t>
            </a:r>
            <a:r>
              <a:rPr lang="zh-CN" altLang="en-US" dirty="0"/>
              <a:t>错误。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-- </a:t>
            </a:r>
            <a:r>
              <a:rPr lang="zh-CN" altLang="en-US" dirty="0"/>
              <a:t>查看下操作系统的权限管理，是否设置正确了。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 SQL</a:t>
            </a:r>
            <a:r>
              <a:rPr lang="zh-CN" altLang="en-US" dirty="0"/>
              <a:t>执行不了。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--</a:t>
            </a:r>
            <a:r>
              <a:rPr lang="zh-CN" altLang="en-US" dirty="0"/>
              <a:t>查看下当前用户和模式是否一致。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 </a:t>
            </a:r>
            <a:r>
              <a:rPr lang="zh-CN" altLang="en-US" dirty="0"/>
              <a:t>等你来补充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45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DF0E5-E63A-47C6-8A3F-54BEBBAD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Content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3BD14-A7EC-4217-8E0B-30197A06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About DB2</a:t>
            </a:r>
          </a:p>
          <a:p>
            <a:pPr marL="514350" indent="-514350">
              <a:buAutoNum type="arabicPeriod"/>
            </a:pPr>
            <a:r>
              <a:rPr lang="en-US" altLang="zh-CN" dirty="0"/>
              <a:t>About this course</a:t>
            </a:r>
          </a:p>
          <a:p>
            <a:pPr marL="514350" indent="-514350">
              <a:buAutoNum type="arabicPeriod"/>
            </a:pPr>
            <a:r>
              <a:rPr lang="en-US" altLang="zh-CN" dirty="0"/>
              <a:t>Setup your DB2 environment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Create your first database --- Sample</a:t>
            </a:r>
          </a:p>
          <a:p>
            <a:pPr marL="514350" indent="-514350">
              <a:buAutoNum type="arabicPeriod"/>
            </a:pPr>
            <a:r>
              <a:rPr lang="en-US" altLang="zh-CN" dirty="0"/>
              <a:t>Look over the Sample</a:t>
            </a:r>
          </a:p>
          <a:p>
            <a:pPr marL="514350" indent="-514350">
              <a:buAutoNum type="arabicPeriod"/>
            </a:pPr>
            <a:r>
              <a:rPr lang="en-US" altLang="zh-CN" dirty="0"/>
              <a:t>SQL practice on Sample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514350" indent="-51435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933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3A2F-374C-4D18-8B8C-6AF33520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About DB2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01A2A-065E-4E5C-B063-46AD1625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Data Base Products</a:t>
            </a:r>
          </a:p>
          <a:p>
            <a:pPr marL="540000" lvl="1">
              <a:lnSpc>
                <a:spcPct val="160000"/>
              </a:lnSpc>
              <a:spcBef>
                <a:spcPts val="0"/>
              </a:spcBef>
            </a:pPr>
            <a:r>
              <a:rPr lang="en-US" altLang="zh-CN" dirty="0"/>
              <a:t>DB2 : </a:t>
            </a:r>
            <a:r>
              <a:rPr lang="zh-CN" altLang="en-US" dirty="0"/>
              <a:t>公认的企业级数据库。稳定性好。银行、保险、中储粮等。。。</a:t>
            </a:r>
            <a:endParaRPr lang="en-US" altLang="zh-CN" dirty="0"/>
          </a:p>
          <a:p>
            <a:pPr marL="540000" lvl="1">
              <a:lnSpc>
                <a:spcPct val="160000"/>
              </a:lnSpc>
              <a:spcBef>
                <a:spcPts val="0"/>
              </a:spcBef>
            </a:pPr>
            <a:r>
              <a:rPr lang="en-US" altLang="zh-CN" dirty="0"/>
              <a:t>Oracle</a:t>
            </a:r>
            <a:r>
              <a:rPr lang="zh-CN" altLang="en-US" dirty="0"/>
              <a:t>：公认的企业级数据库。开放平台，兼容性好。</a:t>
            </a:r>
            <a:endParaRPr lang="en-US" altLang="zh-CN" dirty="0"/>
          </a:p>
          <a:p>
            <a:pPr marL="540000" lvl="1">
              <a:lnSpc>
                <a:spcPct val="160000"/>
              </a:lnSpc>
              <a:spcBef>
                <a:spcPts val="0"/>
              </a:spcBef>
            </a:pPr>
            <a:r>
              <a:rPr lang="en-US" altLang="zh-CN" dirty="0"/>
              <a:t>SQL Server</a:t>
            </a:r>
          </a:p>
          <a:p>
            <a:pPr marL="540000" lvl="1">
              <a:lnSpc>
                <a:spcPct val="160000"/>
              </a:lnSpc>
              <a:spcBef>
                <a:spcPts val="0"/>
              </a:spcBef>
            </a:pPr>
            <a:r>
              <a:rPr lang="en-US" altLang="zh-CN" dirty="0"/>
              <a:t>MySQL</a:t>
            </a:r>
          </a:p>
          <a:p>
            <a:pPr marL="540000" lvl="1">
              <a:lnSpc>
                <a:spcPct val="160000"/>
              </a:lnSpc>
              <a:spcBef>
                <a:spcPts val="0"/>
              </a:spcBef>
            </a:pPr>
            <a:r>
              <a:rPr lang="en-US" altLang="zh-CN" dirty="0" err="1"/>
              <a:t>PolarDB</a:t>
            </a:r>
            <a:r>
              <a:rPr lang="en-US" altLang="zh-CN" dirty="0"/>
              <a:t> :</a:t>
            </a:r>
            <a:r>
              <a:rPr lang="zh-CN" altLang="en-US" dirty="0"/>
              <a:t>阿里巴巴自研的新一代云原生关系型数据库，在存储计算分离架构下，利用了软硬件结合的优势，为用户提供具备极致弹性、高性能、海量存储、安全可靠的数据库服务。</a:t>
            </a:r>
            <a:r>
              <a:rPr lang="en-US" altLang="zh-CN" dirty="0"/>
              <a:t>100%</a:t>
            </a:r>
            <a:r>
              <a:rPr lang="zh-CN" altLang="en-US" dirty="0"/>
              <a:t>兼容</a:t>
            </a:r>
            <a:r>
              <a:rPr lang="en-US" altLang="zh-CN" dirty="0"/>
              <a:t>MySQL 5.6/5.7/8.0</a:t>
            </a:r>
            <a:r>
              <a:rPr lang="zh-CN" altLang="en-US" dirty="0"/>
              <a:t>，</a:t>
            </a:r>
            <a:r>
              <a:rPr lang="en-US" altLang="zh-CN" dirty="0"/>
              <a:t>PostgreSQL 11</a:t>
            </a:r>
            <a:r>
              <a:rPr lang="zh-CN" altLang="en-US" dirty="0"/>
              <a:t>，高度兼容</a:t>
            </a:r>
            <a:r>
              <a:rPr lang="en-US" altLang="zh-CN" dirty="0"/>
              <a:t>Oracle</a:t>
            </a:r>
            <a:r>
              <a:rPr lang="zh-CN" altLang="en-US" dirty="0"/>
              <a:t>。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i="1" dirty="0"/>
              <a:t>For more information, please refer to the &lt;&lt;Instructor Guide – Unit 1&gt;&gt;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and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whatever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documents you can get. 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67177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72CB7-C6F9-425B-8394-E6C95BF9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About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555D2-7C72-4BE9-AFAB-FE0799175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97913"/>
          </a:xfrm>
        </p:spPr>
        <p:txBody>
          <a:bodyPr/>
          <a:lstStyle/>
          <a:p>
            <a:r>
              <a:rPr lang="en-US" altLang="zh-CN" dirty="0"/>
              <a:t>The purpose of this course</a:t>
            </a:r>
          </a:p>
          <a:p>
            <a:pPr lvl="1"/>
            <a:r>
              <a:rPr lang="en-US" altLang="zh-CN" dirty="0"/>
              <a:t>  So much more than SQL practicing.</a:t>
            </a:r>
          </a:p>
          <a:p>
            <a:pPr lvl="1"/>
            <a:r>
              <a:rPr lang="en-US" altLang="zh-CN" dirty="0"/>
              <a:t>  </a:t>
            </a:r>
            <a:r>
              <a:rPr lang="zh-CN" altLang="en-US" dirty="0"/>
              <a:t>有效的规划管理数据，如何写一个高效的</a:t>
            </a:r>
            <a:r>
              <a:rPr lang="en-US" altLang="zh-CN" dirty="0"/>
              <a:t>SQL</a:t>
            </a:r>
            <a:r>
              <a:rPr lang="zh-CN" altLang="en-US" dirty="0"/>
              <a:t>语句，如何面对企业的数据规模和业务逻辑，优化数据管理。</a:t>
            </a:r>
            <a:endParaRPr lang="en-US" altLang="zh-CN" dirty="0"/>
          </a:p>
          <a:p>
            <a:r>
              <a:rPr lang="en-US" altLang="zh-CN" dirty="0"/>
              <a:t>Assessment</a:t>
            </a:r>
          </a:p>
          <a:p>
            <a:pPr lvl="1"/>
            <a:r>
              <a:rPr lang="en-US" altLang="zh-CN" dirty="0"/>
              <a:t>Reports </a:t>
            </a:r>
            <a:r>
              <a:rPr lang="zh-CN" altLang="en-US" dirty="0"/>
              <a:t>（除了第一个实验报告外，其他实验报告都要求截图带自己姓名学号信息，</a:t>
            </a:r>
            <a:r>
              <a:rPr lang="en-US" altLang="zh-CN" dirty="0"/>
              <a:t>8</a:t>
            </a:r>
            <a:r>
              <a:rPr lang="zh-CN" altLang="en-US" dirty="0"/>
              <a:t>个字符以内）</a:t>
            </a:r>
            <a:endParaRPr lang="en-US" altLang="zh-CN" dirty="0"/>
          </a:p>
          <a:p>
            <a:pPr lvl="1"/>
            <a:r>
              <a:rPr lang="zh-CN" altLang="en-US" dirty="0"/>
              <a:t>最后大作业</a:t>
            </a:r>
            <a:endParaRPr lang="en-US" altLang="zh-CN" dirty="0"/>
          </a:p>
          <a:p>
            <a:r>
              <a:rPr lang="en-US" altLang="zh-CN" dirty="0"/>
              <a:t>Resource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FFB698-148D-440C-A417-39D97245F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92" y="4837446"/>
            <a:ext cx="3046743" cy="1912318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5705846" y="4404895"/>
            <a:ext cx="2941608" cy="612648"/>
          </a:xfrm>
          <a:prstGeom prst="wedgeRectCallout">
            <a:avLst>
              <a:gd name="adj1" fmla="val -81056"/>
              <a:gd name="adj2" fmla="val 456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tx1"/>
                </a:solidFill>
              </a:rPr>
              <a:t>凡是绿色字的，都是需要根据自己实验情况进行的</a:t>
            </a:r>
            <a:endParaRPr lang="en-US" altLang="zh-CN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zh-CN" altLang="en-US" sz="1200" dirty="0">
                <a:solidFill>
                  <a:schemeClr val="tx1"/>
                </a:solidFill>
              </a:rPr>
              <a:t>一定一定一定要按照步骤和要求做。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5705846" y="5152479"/>
            <a:ext cx="2941608" cy="517586"/>
          </a:xfrm>
          <a:prstGeom prst="wedgeRectCallout">
            <a:avLst>
              <a:gd name="adj1" fmla="val -100471"/>
              <a:gd name="adj2" fmla="val 450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</a:rPr>
              <a:t>实验用到的脚本，注意，运行之前一定要打开看一下！</a:t>
            </a:r>
          </a:p>
        </p:txBody>
      </p:sp>
    </p:spTree>
    <p:extLst>
      <p:ext uri="{BB962C8B-B14F-4D97-AF65-F5344CB8AC3E}">
        <p14:creationId xmlns:p14="http://schemas.microsoft.com/office/powerpoint/2010/main" val="220916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C3C1-AE1E-41FD-B3E2-54C10D7A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Setup your DB2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安装环境  </a:t>
            </a:r>
            <a:endParaRPr lang="en-US" altLang="zh-CN" dirty="0"/>
          </a:p>
          <a:p>
            <a:pPr lvl="1"/>
            <a:r>
              <a:rPr lang="en-US" altLang="zh-CN" dirty="0"/>
              <a:t> win7</a:t>
            </a:r>
            <a:r>
              <a:rPr lang="zh-CN" altLang="en-US" dirty="0"/>
              <a:t>，</a:t>
            </a:r>
            <a:r>
              <a:rPr lang="en-US" altLang="zh-CN" dirty="0"/>
              <a:t>win </a:t>
            </a:r>
            <a:r>
              <a:rPr lang="en-US" altLang="zh-CN" dirty="0" err="1"/>
              <a:t>xp</a:t>
            </a:r>
            <a:endParaRPr lang="en-US" altLang="zh-CN" dirty="0"/>
          </a:p>
          <a:p>
            <a:pPr lvl="1"/>
            <a:r>
              <a:rPr lang="zh-CN" altLang="en-US" dirty="0"/>
              <a:t>如果没有，做虚拟机。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24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C3C1-AE1E-41FD-B3E2-54C10D7A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Setup your DB2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503611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 安装过程及注意事项</a:t>
            </a:r>
            <a:endParaRPr lang="en-US" altLang="zh-CN" dirty="0"/>
          </a:p>
          <a:p>
            <a:pPr lvl="1"/>
            <a:r>
              <a:rPr lang="zh-CN" altLang="en-US" dirty="0"/>
              <a:t>解压，安装产品</a:t>
            </a:r>
            <a:endParaRPr lang="en-US" altLang="zh-CN" dirty="0"/>
          </a:p>
          <a:p>
            <a:pPr lvl="1"/>
            <a:r>
              <a:rPr lang="zh-CN" altLang="en-US" dirty="0"/>
              <a:t>安装类型：典型安装（客户端</a:t>
            </a:r>
            <a:r>
              <a:rPr lang="en-US" altLang="zh-CN" dirty="0"/>
              <a:t>+</a:t>
            </a:r>
            <a:r>
              <a:rPr lang="zh-CN" altLang="en-US" dirty="0"/>
              <a:t>服务器端）</a:t>
            </a:r>
            <a:endParaRPr lang="en-US" altLang="zh-CN" dirty="0"/>
          </a:p>
          <a:p>
            <a:pPr lvl="1"/>
            <a:r>
              <a:rPr lang="zh-CN" altLang="en-US" dirty="0"/>
              <a:t>响应文件名：不要放</a:t>
            </a:r>
            <a:r>
              <a:rPr lang="en-US" altLang="zh-CN" dirty="0"/>
              <a:t>C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/>
            <a:r>
              <a:rPr lang="zh-CN" altLang="en-US" dirty="0"/>
              <a:t>安装目录：也不要放在</a:t>
            </a:r>
            <a:r>
              <a:rPr lang="en-US" altLang="zh-CN" dirty="0"/>
              <a:t>C</a:t>
            </a:r>
            <a:r>
              <a:rPr lang="zh-CN" altLang="en-US" dirty="0"/>
              <a:t>盘上</a:t>
            </a:r>
            <a:endParaRPr lang="en-US" altLang="zh-CN" dirty="0"/>
          </a:p>
          <a:p>
            <a:pPr lvl="1"/>
            <a:r>
              <a:rPr lang="zh-CN" altLang="en-US" dirty="0"/>
              <a:t>用户名和密码：</a:t>
            </a:r>
            <a:r>
              <a:rPr lang="en-US" altLang="zh-CN" dirty="0"/>
              <a:t>student </a:t>
            </a:r>
            <a:r>
              <a:rPr lang="zh-CN" altLang="en-US" dirty="0"/>
              <a:t>（同实验文档）</a:t>
            </a:r>
            <a:endParaRPr lang="en-US" altLang="zh-CN" dirty="0"/>
          </a:p>
          <a:p>
            <a:pPr lvl="1"/>
            <a:r>
              <a:rPr lang="zh-CN" altLang="en-US" dirty="0"/>
              <a:t>“准备</a:t>
            </a:r>
            <a:r>
              <a:rPr lang="en-US" altLang="zh-CN" dirty="0"/>
              <a:t>DB2</a:t>
            </a:r>
            <a:r>
              <a:rPr lang="zh-CN" altLang="en-US" dirty="0"/>
              <a:t>工具目录” ，不选</a:t>
            </a:r>
            <a:endParaRPr lang="en-US" altLang="zh-CN" dirty="0"/>
          </a:p>
          <a:p>
            <a:pPr lvl="1"/>
            <a:r>
              <a:rPr lang="zh-CN" altLang="en-US" dirty="0"/>
              <a:t>“设置</a:t>
            </a:r>
            <a:r>
              <a:rPr lang="en-US" altLang="zh-CN" dirty="0"/>
              <a:t>DB2</a:t>
            </a:r>
            <a:r>
              <a:rPr lang="zh-CN" altLang="en-US" dirty="0"/>
              <a:t>服务器以发送通知” ，不选</a:t>
            </a:r>
            <a:endParaRPr lang="en-US" altLang="zh-CN" dirty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会创建</a:t>
            </a:r>
            <a:r>
              <a:rPr lang="en-US" altLang="zh-CN" dirty="0"/>
              <a:t>DB2</a:t>
            </a:r>
            <a:r>
              <a:rPr lang="zh-CN" altLang="en-US" dirty="0"/>
              <a:t>管理员组“</a:t>
            </a:r>
            <a:r>
              <a:rPr lang="en-US" altLang="zh-CN" dirty="0"/>
              <a:t>DB2ADMNS</a:t>
            </a:r>
            <a:r>
              <a:rPr lang="zh-CN" altLang="en-US" dirty="0"/>
              <a:t>”，用户组“</a:t>
            </a:r>
            <a:r>
              <a:rPr lang="en-US" altLang="zh-CN" dirty="0"/>
              <a:t>DB2USERS</a:t>
            </a:r>
            <a:r>
              <a:rPr lang="zh-CN" altLang="en-US" dirty="0"/>
              <a:t>”，使用默认选项，确定即可。</a:t>
            </a:r>
            <a:endParaRPr lang="en-US" altLang="zh-CN" dirty="0"/>
          </a:p>
          <a:p>
            <a:pPr lvl="1"/>
            <a:r>
              <a:rPr lang="zh-CN" altLang="en-US" dirty="0"/>
              <a:t>设置完毕，开始安装。</a:t>
            </a:r>
            <a:endParaRPr lang="en-US" altLang="zh-CN" dirty="0"/>
          </a:p>
          <a:p>
            <a:pPr lvl="1"/>
            <a:r>
              <a:rPr lang="zh-CN" altLang="en-US" dirty="0"/>
              <a:t>安装完成后，右下角会有个绿色的小图标。</a:t>
            </a:r>
            <a:endParaRPr lang="en-US" altLang="zh-CN" dirty="0"/>
          </a:p>
          <a:p>
            <a:pPr lvl="1"/>
            <a:r>
              <a:rPr lang="zh-CN" altLang="en-US" dirty="0"/>
              <a:t>重启机器。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27" y="5463452"/>
            <a:ext cx="1038370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C3C1-AE1E-41FD-B3E2-54C10D7A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Setup your DB2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zh-CN" altLang="en-US" dirty="0"/>
              <a:t> 权限设置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7590"/>
            <a:ext cx="4743589" cy="3550591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权限设置</a:t>
            </a:r>
            <a:endParaRPr lang="en-US" altLang="zh-CN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 txBox="1">
            <a:spLocks/>
          </p:cNvSpPr>
          <p:nvPr/>
        </p:nvSpPr>
        <p:spPr>
          <a:xfrm>
            <a:off x="6238461" y="2427590"/>
            <a:ext cx="4906617" cy="3550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DB2</a:t>
            </a:r>
            <a:r>
              <a:rPr lang="zh-CN" altLang="en-US" dirty="0"/>
              <a:t>把管理权限托管给了操作系统；</a:t>
            </a:r>
            <a:endParaRPr lang="en-US" altLang="zh-CN" dirty="0"/>
          </a:p>
          <a:p>
            <a:r>
              <a:rPr lang="zh-CN" altLang="en-US" dirty="0"/>
              <a:t>需要在操作系统中管理权限。 </a:t>
            </a:r>
          </a:p>
        </p:txBody>
      </p:sp>
    </p:spTree>
    <p:extLst>
      <p:ext uri="{BB962C8B-B14F-4D97-AF65-F5344CB8AC3E}">
        <p14:creationId xmlns:p14="http://schemas.microsoft.com/office/powerpoint/2010/main" val="313046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C3C1-AE1E-41FD-B3E2-54C10D7A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Setup your DB2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zh-CN" altLang="en-US" dirty="0"/>
              <a:t> 权限设置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权限设置</a:t>
            </a:r>
            <a:endParaRPr lang="en-US" altLang="zh-CN" dirty="0"/>
          </a:p>
          <a:p>
            <a:pPr lvl="1"/>
            <a:r>
              <a:rPr lang="zh-CN" altLang="en-US" dirty="0"/>
              <a:t>控制面板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性能和维护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zh-CN" altLang="en-US">
                <a:sym typeface="Wingdings" panose="05000000000000000000" pitchFamily="2" charset="2"/>
              </a:rPr>
              <a:t>管理</a:t>
            </a:r>
            <a:r>
              <a:rPr lang="zh-CN" altLang="en-US" dirty="0">
                <a:sym typeface="Wingdings" panose="05000000000000000000" pitchFamily="2" charset="2"/>
              </a:rPr>
              <a:t>工具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计算机管理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本地用户和组</a:t>
            </a:r>
            <a:endParaRPr lang="en-US" altLang="zh-CN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08" y="2915450"/>
            <a:ext cx="4370086" cy="30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AC3C1-AE1E-41FD-B3E2-54C10D7A6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Setup your DB2 environment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6617" cy="4351338"/>
          </a:xfrm>
        </p:spPr>
        <p:txBody>
          <a:bodyPr/>
          <a:lstStyle/>
          <a:p>
            <a:r>
              <a:rPr lang="zh-CN" altLang="en-US" dirty="0"/>
              <a:t> 权限设置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3EE3BC0-C60C-4C8F-8E24-E5179BB33B91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 权限设置  </a:t>
            </a:r>
            <a:r>
              <a:rPr lang="en-US" altLang="zh-CN" dirty="0"/>
              <a:t>-- </a:t>
            </a:r>
            <a:r>
              <a:rPr lang="zh-CN" altLang="en-US" dirty="0"/>
              <a:t>要求</a:t>
            </a:r>
            <a:endParaRPr lang="en-US" altLang="zh-CN" dirty="0"/>
          </a:p>
          <a:p>
            <a:pPr lvl="1"/>
            <a:r>
              <a:rPr lang="zh-CN" altLang="en-US" dirty="0"/>
              <a:t>当前的操作系统用户需要属于数据库管理员组。</a:t>
            </a:r>
            <a:endParaRPr lang="en-US" altLang="zh-CN" dirty="0"/>
          </a:p>
          <a:p>
            <a:pPr lvl="1"/>
            <a:r>
              <a:rPr lang="zh-CN" altLang="en-US" dirty="0"/>
              <a:t>数据库管理员需要属于操作系统管理员组。</a:t>
            </a:r>
            <a:endParaRPr lang="en-US" altLang="zh-CN" dirty="0"/>
          </a:p>
          <a:p>
            <a:pPr lvl="2"/>
            <a:endParaRPr lang="en-US" altLang="zh-CN" dirty="0"/>
          </a:p>
          <a:p>
            <a:pPr marL="1371600" lvl="3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97" y="3200400"/>
            <a:ext cx="3315163" cy="3458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45" y="3200400"/>
            <a:ext cx="3315163" cy="3467584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455089" y="4492487"/>
            <a:ext cx="914400" cy="254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384358" y="4698460"/>
            <a:ext cx="1021543" cy="446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7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850</Words>
  <Application>Microsoft Office PowerPoint</Application>
  <PresentationFormat>宽屏</PresentationFormat>
  <Paragraphs>103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企业级数据库性能调优  Unit 1 Overview of DB2</vt:lpstr>
      <vt:lpstr>Main Content</vt:lpstr>
      <vt:lpstr>1. About DB2</vt:lpstr>
      <vt:lpstr>2. About this course</vt:lpstr>
      <vt:lpstr>3. Setup your DB2 environment</vt:lpstr>
      <vt:lpstr>3. Setup your DB2 environment</vt:lpstr>
      <vt:lpstr>3. Setup your DB2 environment</vt:lpstr>
      <vt:lpstr>3. Setup your DB2 environment</vt:lpstr>
      <vt:lpstr>3. Setup your DB2 environment</vt:lpstr>
      <vt:lpstr>4. Create your first database -- Sample</vt:lpstr>
      <vt:lpstr>4. Create your first database -- Sample</vt:lpstr>
      <vt:lpstr>4. Create your first database -- Sample</vt:lpstr>
      <vt:lpstr>4. Create your first database -- Sample</vt:lpstr>
      <vt:lpstr>5. Look over the Sample</vt:lpstr>
      <vt:lpstr>5. Look over the Sample – 数据库对象</vt:lpstr>
      <vt:lpstr>5. Look over the Sample – 打开远程客户端</vt:lpstr>
      <vt:lpstr>5. Look over the Sample – 发布SQL语句</vt:lpstr>
      <vt:lpstr>To do list for you</vt:lpstr>
      <vt:lpstr>FQ&amp;A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企业级数据库性能调优  Unit 1</dc:title>
  <dc:creator>QU Guannan</dc:creator>
  <cp:lastModifiedBy>Guannan QU</cp:lastModifiedBy>
  <cp:revision>43</cp:revision>
  <dcterms:created xsi:type="dcterms:W3CDTF">2021-09-02T01:59:25Z</dcterms:created>
  <dcterms:modified xsi:type="dcterms:W3CDTF">2023-08-24T00:38:06Z</dcterms:modified>
</cp:coreProperties>
</file>